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57" r:id="rId8"/>
    <p:sldId id="267" r:id="rId9"/>
    <p:sldId id="258" r:id="rId10"/>
    <p:sldId id="259" r:id="rId11"/>
    <p:sldId id="260" r:id="rId12"/>
    <p:sldId id="266" r:id="rId13"/>
    <p:sldId id="261" r:id="rId14"/>
    <p:sldId id="268" r:id="rId15"/>
    <p:sldId id="265" r:id="rId16"/>
    <p:sldId id="262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B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1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8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4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5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5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8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D522D-C750-40EB-9D35-314CD1D2FC32}" type="datetimeFigureOut">
              <a:rPr lang="en-US" smtClean="0"/>
              <a:pPr/>
              <a:t>6/29/2016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6C3D-BB99-4951-A223-DDA6DF04D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0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137" y="709145"/>
            <a:ext cx="11244305" cy="252284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s-ES" dirty="0" smtClean="0"/>
              <a:t> </a:t>
            </a:r>
            <a:r>
              <a:rPr lang="es-ES" sz="6700" b="1" dirty="0" smtClean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CERTIFICACIÓN </a:t>
            </a:r>
            <a:r>
              <a:rPr lang="es-ES" sz="6700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 </a:t>
            </a:r>
            <a:r>
              <a:rPr lang="es-ES" sz="6700" b="1" dirty="0" smtClean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ES" sz="6700" b="1" dirty="0" smtClean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ES" sz="6700" b="1" dirty="0" smtClean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garantía </a:t>
            </a:r>
            <a:r>
              <a:rPr lang="es-ES" sz="6700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trazabilidad y sustentabilidad </a:t>
            </a:r>
            <a:r>
              <a:rPr lang="es-ES" sz="4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endParaRPr lang="en-US" sz="49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45" y="4805390"/>
            <a:ext cx="7502802" cy="161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s-UY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Qué certificar</a:t>
            </a:r>
            <a:endParaRPr lang="en-US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41" y="1148427"/>
            <a:ext cx="11075581" cy="56191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/>
              <a:t>La </a:t>
            </a: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Certificación Forestal </a:t>
            </a:r>
            <a:r>
              <a:rPr lang="es-ES" dirty="0"/>
              <a:t>es la evaluación por parte de una tercera parte independiente, calificada y acreditada, quien certifica que las prácticas de gestión forestal cumplen una serie de normas de sostenibilidad acordadas colectivamente. </a:t>
            </a:r>
          </a:p>
          <a:p>
            <a:pPr lvl="4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</a:t>
            </a:r>
            <a:r>
              <a:rPr lang="es-E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Forestal </a:t>
            </a:r>
            <a:r>
              <a:rPr lang="es-E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Sostenible</a:t>
            </a:r>
            <a:endParaRPr lang="es-ES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lnSpc>
                <a:spcPct val="20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ES" sz="4000" dirty="0">
                <a:solidFill>
                  <a:srgbClr val="92D050"/>
                </a:solidFill>
              </a:rPr>
              <a:t> </a:t>
            </a:r>
            <a:r>
              <a:rPr lang="es-E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Certificación de la Cadena de Custodia</a:t>
            </a:r>
            <a:endParaRPr lang="es-ES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1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7177" y="2366094"/>
            <a:ext cx="3200400" cy="4430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72" y="4581107"/>
            <a:ext cx="2781595" cy="19805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29" y="323033"/>
            <a:ext cx="11383927" cy="6473087"/>
          </a:xfrm>
        </p:spPr>
        <p:txBody>
          <a:bodyPr>
            <a:normAutofit fontScale="55000" lnSpcReduction="20000"/>
          </a:bodyPr>
          <a:lstStyle/>
          <a:p>
            <a:pPr marL="571500" lvl="4" indent="-5715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65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Forestal Sostenible</a:t>
            </a:r>
            <a:r>
              <a:rPr lang="es-ES" sz="6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5100" dirty="0" smtClean="0"/>
              <a:t>abarca </a:t>
            </a:r>
            <a:r>
              <a:rPr lang="es-ES" sz="5100" dirty="0"/>
              <a:t>el inventario forestal, la planificación de la ordenación, la silvicultura, el aprovechamiento, así como las repercusiones ecológicas, económicas y sociales de las actividades </a:t>
            </a:r>
            <a:r>
              <a:rPr lang="es-ES" sz="5100" dirty="0" smtClean="0"/>
              <a:t>forestales</a:t>
            </a:r>
            <a:r>
              <a:rPr lang="es-ES" sz="5100" dirty="0"/>
              <a:t>. </a:t>
            </a:r>
            <a:endParaRPr lang="es-ES" sz="5100" dirty="0" smtClean="0"/>
          </a:p>
          <a:p>
            <a:pPr marL="0" lvl="4" indent="0">
              <a:lnSpc>
                <a:spcPct val="120000"/>
              </a:lnSpc>
              <a:spcBef>
                <a:spcPts val="1000"/>
              </a:spcBef>
              <a:buNone/>
            </a:pPr>
            <a:endParaRPr lang="es-UY" sz="2800" dirty="0" smtClean="0">
              <a:solidFill>
                <a:schemeClr val="accent2">
                  <a:lumMod val="75000"/>
                </a:schemeClr>
              </a:solidFill>
              <a:latin typeface="Open Sans"/>
              <a:ea typeface="+mn-ea"/>
              <a:cs typeface="+mn-cs"/>
            </a:endParaRPr>
          </a:p>
          <a:p>
            <a:pPr marL="0" lvl="4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s-UY" sz="4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  <a:ea typeface="+mn-ea"/>
                <a:cs typeface="+mn-cs"/>
              </a:rPr>
              <a:t>Basado en:</a:t>
            </a:r>
            <a:r>
              <a:rPr lang="es-UY" sz="2800" dirty="0" smtClean="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/>
            </a:r>
            <a:br>
              <a:rPr lang="es-UY" sz="2800" dirty="0" smtClean="0">
                <a:solidFill>
                  <a:srgbClr val="333333"/>
                </a:solidFill>
                <a:latin typeface="Open Sans"/>
                <a:ea typeface="+mn-ea"/>
                <a:cs typeface="+mn-cs"/>
              </a:rPr>
            </a:br>
            <a:r>
              <a:rPr lang="es-UY" sz="2800" dirty="0" smtClean="0">
                <a:solidFill>
                  <a:srgbClr val="333333"/>
                </a:solidFill>
                <a:latin typeface="Open Sans"/>
                <a:ea typeface="+mn-ea"/>
                <a:cs typeface="+mn-cs"/>
              </a:rPr>
              <a:t/>
            </a:r>
            <a:br>
              <a:rPr lang="es-UY" sz="2800" dirty="0" smtClean="0">
                <a:solidFill>
                  <a:srgbClr val="333333"/>
                </a:solidFill>
                <a:latin typeface="Open Sans"/>
                <a:ea typeface="+mn-ea"/>
                <a:cs typeface="+mn-cs"/>
              </a:rPr>
            </a:br>
            <a:r>
              <a:rPr lang="es-UY" sz="4000" dirty="0" smtClean="0">
                <a:solidFill>
                  <a:srgbClr val="333333"/>
                </a:solidFill>
                <a:latin typeface="Open Sans"/>
              </a:rPr>
              <a:t>Documentación técnica de PEFC Council y sus anexos</a:t>
            </a:r>
            <a:br>
              <a:rPr lang="es-UY" sz="4000" dirty="0" smtClean="0">
                <a:solidFill>
                  <a:srgbClr val="333333"/>
                </a:solidFill>
                <a:latin typeface="Open Sans"/>
              </a:rPr>
            </a:br>
            <a:r>
              <a:rPr lang="es-UY" sz="4000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es-UY" sz="4000" dirty="0" smtClean="0">
                <a:solidFill>
                  <a:srgbClr val="333333"/>
                </a:solidFill>
                <a:latin typeface="Open Sans"/>
              </a:rPr>
            </a:br>
            <a:r>
              <a:rPr lang="es-UY" sz="4000" dirty="0" smtClean="0">
                <a:solidFill>
                  <a:srgbClr val="333333"/>
                </a:solidFill>
                <a:latin typeface="Open Sans"/>
              </a:rPr>
              <a:t>Documentación Técnica de PEFC Uruguay</a:t>
            </a:r>
            <a:br>
              <a:rPr lang="es-UY" sz="4000" dirty="0" smtClean="0">
                <a:solidFill>
                  <a:srgbClr val="333333"/>
                </a:solidFill>
                <a:latin typeface="Open Sans"/>
              </a:rPr>
            </a:br>
            <a:r>
              <a:rPr lang="es-UY" sz="4000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es-UY" sz="4000" dirty="0" smtClean="0">
                <a:solidFill>
                  <a:srgbClr val="333333"/>
                </a:solidFill>
                <a:latin typeface="Open Sans"/>
              </a:rPr>
            </a:br>
            <a:r>
              <a:rPr lang="es-UY" sz="4000" dirty="0" smtClean="0">
                <a:solidFill>
                  <a:srgbClr val="333333"/>
                </a:solidFill>
                <a:latin typeface="Open Sans"/>
              </a:rPr>
              <a:t>Normas UNIT para Gestión Forestal Sostenible.</a:t>
            </a:r>
            <a:br>
              <a:rPr lang="es-UY" sz="4000" dirty="0" smtClean="0">
                <a:solidFill>
                  <a:srgbClr val="333333"/>
                </a:solidFill>
                <a:latin typeface="Open Sans"/>
              </a:rPr>
            </a:br>
            <a:r>
              <a:rPr lang="es-UY" sz="4000" dirty="0" smtClean="0">
                <a:solidFill>
                  <a:srgbClr val="333333"/>
                </a:solidFill>
                <a:latin typeface="Open Sans"/>
              </a:rPr>
              <a:t/>
            </a:r>
            <a:br>
              <a:rPr lang="es-UY" sz="4000" dirty="0" smtClean="0">
                <a:solidFill>
                  <a:srgbClr val="333333"/>
                </a:solidFill>
                <a:latin typeface="Open Sans"/>
              </a:rPr>
            </a:br>
            <a:r>
              <a:rPr lang="es-UY" sz="4000" dirty="0" smtClean="0">
                <a:solidFill>
                  <a:srgbClr val="333333"/>
                </a:solidFill>
                <a:latin typeface="Open Sans"/>
              </a:rPr>
              <a:t>UNIT 1152:2014 </a:t>
            </a:r>
            <a:br>
              <a:rPr lang="es-UY" sz="4000" dirty="0" smtClean="0">
                <a:solidFill>
                  <a:srgbClr val="333333"/>
                </a:solidFill>
                <a:latin typeface="Open Sans"/>
              </a:rPr>
            </a:br>
            <a:r>
              <a:rPr lang="es-UY" sz="4000" dirty="0" smtClean="0">
                <a:solidFill>
                  <a:srgbClr val="333333"/>
                </a:solidFill>
                <a:latin typeface="Open Sans"/>
              </a:rPr>
              <a:t>UNIT 1151:2014</a:t>
            </a:r>
            <a:endParaRPr lang="es-ES" sz="4000" dirty="0" smtClean="0"/>
          </a:p>
        </p:txBody>
      </p:sp>
    </p:spTree>
    <p:extLst>
      <p:ext uri="{BB962C8B-B14F-4D97-AF65-F5344CB8AC3E}">
        <p14:creationId xmlns:p14="http://schemas.microsoft.com/office/powerpoint/2010/main" val="5599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40" y="549717"/>
            <a:ext cx="10947991" cy="5622482"/>
          </a:xfrm>
        </p:spPr>
        <p:txBody>
          <a:bodyPr>
            <a:normAutofit/>
          </a:bodyPr>
          <a:lstStyle/>
          <a:p>
            <a:pPr marL="571500" lvl="4" indent="-5715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s-E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Cadena de Custodia</a:t>
            </a:r>
            <a:r>
              <a:rPr lang="es-ES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/>
              <a:t>evalúa </a:t>
            </a:r>
            <a:r>
              <a:rPr lang="es-ES" sz="2800" dirty="0"/>
              <a:t>la trazabilidad de las materias primas de origen forestal, y sus derivados a través de las distintas fases del proceso productivo.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239" y="3714316"/>
            <a:ext cx="4065156" cy="29564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36" y="2722707"/>
            <a:ext cx="6001895" cy="37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1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3" y="-37214"/>
            <a:ext cx="10515600" cy="1325563"/>
          </a:xfrm>
        </p:spPr>
        <p:txBody>
          <a:bodyPr/>
          <a:lstStyle/>
          <a:p>
            <a:r>
              <a:rPr lang="es-UY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qué certificar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24393" y="1106535"/>
            <a:ext cx="9679172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150000"/>
              </a:lnSpc>
              <a:buClr>
                <a:srgbClr val="00B050"/>
              </a:buClr>
            </a:pPr>
            <a:r>
              <a:rPr lang="es-E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Forestal Sostenible</a:t>
            </a:r>
            <a:endParaRPr lang="es-ES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8939" y="2961927"/>
            <a:ext cx="10283456" cy="3330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600" dirty="0" smtClean="0"/>
              <a:t>	Prueba independiente de que el bosque está siendo gestionado según prácticas adaptadas social, económica y medioambientalmente a las condiciones locales</a:t>
            </a:r>
            <a:endParaRPr lang="es-E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6318" y="3100150"/>
            <a:ext cx="592894" cy="77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UY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qué certificar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8" y="1540220"/>
            <a:ext cx="11674548" cy="5543849"/>
          </a:xfrm>
        </p:spPr>
        <p:txBody>
          <a:bodyPr>
            <a:noAutofit/>
          </a:bodyPr>
          <a:lstStyle/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 ambientales </a:t>
            </a:r>
            <a:r>
              <a:rPr lang="es-ES" sz="2400" dirty="0" smtClean="0"/>
              <a:t>- </a:t>
            </a:r>
            <a:r>
              <a:rPr lang="es-ES" sz="1800" dirty="0" smtClean="0"/>
              <a:t>reducción </a:t>
            </a:r>
            <a:r>
              <a:rPr lang="es-ES" sz="1800" dirty="0"/>
              <a:t>de riesgo ante incendios y plagas, contribución a la mitigación del cambio climático, conservación de la biodiversidad, y de recursos como el agua y el suelo</a:t>
            </a:r>
            <a:r>
              <a:rPr lang="es-ES" sz="1800" dirty="0" smtClean="0"/>
              <a:t>…</a:t>
            </a: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endParaRPr lang="es-ES" sz="800" dirty="0"/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conservación y mejora </a:t>
            </a:r>
            <a:r>
              <a:rPr lang="es-ES" dirty="0"/>
              <a:t>de las masas forestales</a:t>
            </a:r>
            <a:r>
              <a:rPr lang="es-ES" dirty="0" smtClean="0"/>
              <a:t>.</a:t>
            </a: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endParaRPr lang="es-ES" sz="800" dirty="0"/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beneficios económicos </a:t>
            </a:r>
            <a:r>
              <a:rPr lang="es-ES" dirty="0" smtClean="0"/>
              <a:t>- </a:t>
            </a:r>
            <a:r>
              <a:rPr lang="es-ES" sz="1800" dirty="0" smtClean="0"/>
              <a:t>derivados </a:t>
            </a:r>
            <a:r>
              <a:rPr lang="es-ES" sz="1800" dirty="0"/>
              <a:t>de la mejora de la productividad y de la racionalización del proceso de explotación y aprovechamiento forestal</a:t>
            </a:r>
            <a:r>
              <a:rPr lang="es-ES" sz="1800" dirty="0" smtClean="0"/>
              <a:t>.</a:t>
            </a: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endParaRPr lang="es-ES" sz="800" dirty="0"/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aumento </a:t>
            </a:r>
            <a:r>
              <a:rPr lang="es-ES" dirty="0"/>
              <a:t>de los posibles</a:t>
            </a: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mercados </a:t>
            </a:r>
            <a:r>
              <a:rPr lang="es-ES" dirty="0"/>
              <a:t>receptores de </a:t>
            </a:r>
            <a:r>
              <a:rPr lang="es-ES" dirty="0" smtClean="0"/>
              <a:t>madera</a:t>
            </a: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endParaRPr lang="es-ES" sz="800" dirty="0" smtClean="0"/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Los </a:t>
            </a:r>
            <a:r>
              <a:rPr lang="es-ES" dirty="0"/>
              <a:t>montes, </a:t>
            </a:r>
            <a:r>
              <a:rPr lang="es-ES" dirty="0" smtClean="0"/>
              <a:t>afectan </a:t>
            </a:r>
            <a:r>
              <a:rPr lang="es-ES" dirty="0"/>
              <a:t>la </a:t>
            </a: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generación de otros productos </a:t>
            </a:r>
            <a:r>
              <a:rPr lang="es-ES" dirty="0" smtClean="0"/>
              <a:t>- </a:t>
            </a:r>
            <a:r>
              <a:rPr lang="es-ES" sz="1800" dirty="0" smtClean="0"/>
              <a:t>pasto </a:t>
            </a:r>
            <a:r>
              <a:rPr lang="es-ES" sz="1800" dirty="0"/>
              <a:t>para el ganado, hongos, miel que se traducen en beneficios para las personas, generación de empleo y, en definitiva, bienestar social</a:t>
            </a:r>
            <a:r>
              <a:rPr lang="es-ES" sz="1800" dirty="0" smtClean="0"/>
              <a:t>.</a:t>
            </a: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endParaRPr lang="es-ES" sz="800" dirty="0"/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 y mejora la imagen positiva </a:t>
            </a:r>
            <a:r>
              <a:rPr lang="es-ES" dirty="0"/>
              <a:t>del bosque y de los productos forestales como una materia prima natural, ecológica y renovable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4" name="Rectangle 13"/>
          <p:cNvSpPr/>
          <p:nvPr/>
        </p:nvSpPr>
        <p:spPr>
          <a:xfrm>
            <a:off x="3242930" y="524557"/>
            <a:ext cx="8171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lnSpc>
                <a:spcPct val="150000"/>
              </a:lnSpc>
              <a:buClr>
                <a:srgbClr val="00B050"/>
              </a:buClr>
            </a:pPr>
            <a:r>
              <a:rPr lang="es-ES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Forestal Sostenible</a:t>
            </a:r>
            <a:endParaRPr lang="es-ES" sz="4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3388" y="3832104"/>
            <a:ext cx="975239" cy="12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67" y="1713983"/>
            <a:ext cx="10905462" cy="4958138"/>
          </a:xfrm>
        </p:spPr>
        <p:txBody>
          <a:bodyPr>
            <a:normAutofit/>
          </a:bodyPr>
          <a:lstStyle/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 </a:t>
            </a:r>
            <a:r>
              <a:rPr lang="es-ES" dirty="0"/>
              <a:t>el acceso a los </a:t>
            </a:r>
            <a:r>
              <a:rPr lang="es-ES" b="1" dirty="0" smtClean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mercados</a:t>
            </a:r>
            <a:endParaRPr lang="es-ES" b="1" dirty="0">
              <a:solidFill>
                <a:srgbClr val="6FB6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dirty="0"/>
              <a:t>Muestra la </a:t>
            </a: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 y compromiso </a:t>
            </a:r>
            <a:r>
              <a:rPr lang="es-ES" dirty="0"/>
              <a:t>de la empresa con el medio ambiente y el desarrollo sostenible, potenciando y dando visibilidad a sus políticas de Responsabilidad Social Corporativa.</a:t>
            </a: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 la eficacia interna del negocio:</a:t>
            </a:r>
            <a:r>
              <a:rPr lang="es-ES" dirty="0">
                <a:solidFill>
                  <a:srgbClr val="92D050"/>
                </a:solidFill>
              </a:rPr>
              <a:t> </a:t>
            </a:r>
            <a:r>
              <a:rPr lang="es-ES" dirty="0"/>
              <a:t>las auditorías sobre el procedimiento de control del flujo de materias primas permiten mejorar la eficiencia interna de una empresa y posibilita su integración con otros sistemas de control y gestión medioambiental y/o de calidad.</a:t>
            </a: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6FB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 la imagen del sector</a:t>
            </a:r>
            <a:r>
              <a:rPr lang="es-ES" dirty="0"/>
              <a:t> transformador de los productos forestales,  promoviendo el uso de la madera y otros productos forestales, frente a materiales rivales en el mercado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746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qué certificar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9744" y="778425"/>
            <a:ext cx="4386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Cadena de Custodia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2229" y="5023883"/>
            <a:ext cx="1235737" cy="161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05130" y="100374"/>
            <a:ext cx="5066234" cy="67576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5042" y="2457893"/>
            <a:ext cx="3459125" cy="143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Y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Cómo </a:t>
            </a:r>
          </a:p>
          <a:p>
            <a:pPr algn="ctr"/>
            <a:r>
              <a:rPr lang="es-UY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certificar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2201" y="2533882"/>
            <a:ext cx="750482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4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6919" y="376382"/>
            <a:ext cx="10439400" cy="1524000"/>
          </a:xfrm>
        </p:spPr>
        <p:txBody>
          <a:bodyPr>
            <a:normAutofit/>
          </a:bodyPr>
          <a:lstStyle/>
          <a:p>
            <a:pPr algn="ctr"/>
            <a: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OBJETIVO PRINCIPAL DEL TALLER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6854" y="2527444"/>
            <a:ext cx="10231582" cy="373827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UY" sz="3600" dirty="0" smtClean="0"/>
              <a:t>Difundir el sistema de certificación PEFC a nivel de producciones no madereras que se desarrollan en las plantaciones forestales del país</a:t>
            </a: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816" y="4594008"/>
            <a:ext cx="1143000" cy="15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UY" sz="4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OBJETIVOS ESPECIFICOS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09578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UY" sz="3600" dirty="0" smtClean="0"/>
              <a:t>Identificar y conocer las principales producciones no madereras de nuestros bosques </a:t>
            </a:r>
          </a:p>
          <a:p>
            <a:pPr>
              <a:lnSpc>
                <a:spcPct val="150000"/>
              </a:lnSpc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UY" sz="3600" dirty="0" smtClean="0"/>
              <a:t>Analizar la viabilidad de certificación de algunos de dichos productos</a:t>
            </a: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endParaRPr lang="es-UY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9991" y="2404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UY" sz="4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QUÉ PRODUCTOS </a:t>
            </a:r>
            <a: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 </a:t>
            </a:r>
            <a:r>
              <a:rPr lang="es-UY" sz="49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MADEREROS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230871"/>
            <a:ext cx="10515600" cy="4351338"/>
          </a:xfrm>
        </p:spPr>
        <p:txBody>
          <a:bodyPr/>
          <a:lstStyle/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UY" sz="3600" dirty="0" smtClean="0"/>
              <a:t>El sector forestal maderero ya tiene un camino recorrido (Concepto de Sostenibilidad, Criterios e indicadores Montreal, Código Nacional de Buenas Prácticas, más del 80% de la superficie certificada)</a:t>
            </a:r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endParaRPr lang="es-UY" sz="3600" dirty="0" smtClean="0"/>
          </a:p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UY" sz="3600" dirty="0" smtClean="0"/>
              <a:t>Desarrollo incipiente de la cadena de valor de la madera (primera transformación)</a:t>
            </a:r>
          </a:p>
          <a:p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517" y="1486044"/>
            <a:ext cx="11419609" cy="12985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UY" sz="3300" dirty="0" smtClean="0"/>
              <a:t>Importancia </a:t>
            </a:r>
            <a:r>
              <a:rPr lang="es-UY" sz="3300" dirty="0" err="1" smtClean="0"/>
              <a:t>cuali</a:t>
            </a:r>
            <a:r>
              <a:rPr lang="es-UY" sz="3300" dirty="0" smtClean="0"/>
              <a:t> y cuantitativa de la producción de no madereros en el país</a:t>
            </a:r>
          </a:p>
          <a:p>
            <a:pPr>
              <a:buNone/>
            </a:pPr>
            <a:r>
              <a:rPr lang="es-UY" dirty="0" smtClean="0"/>
              <a:t>                </a:t>
            </a:r>
            <a:endParaRPr lang="es-UY" sz="2800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98462"/>
              </p:ext>
            </p:extLst>
          </p:nvPr>
        </p:nvGraphicFramePr>
        <p:xfrm>
          <a:off x="1371600" y="2286002"/>
          <a:ext cx="9331037" cy="4023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1927"/>
                <a:gridCol w="2468251"/>
                <a:gridCol w="2820859"/>
              </a:tblGrid>
              <a:tr h="947771">
                <a:tc>
                  <a:txBody>
                    <a:bodyPr/>
                    <a:lstStyle/>
                    <a:p>
                      <a:endParaRPr lang="es-U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Nº Personas </a:t>
                      </a:r>
                    </a:p>
                    <a:p>
                      <a:pPr algn="ctr"/>
                      <a:r>
                        <a:rPr lang="es-UY" sz="2800" dirty="0" smtClean="0"/>
                        <a:t>o empresas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Producción</a:t>
                      </a:r>
                      <a:endParaRPr lang="es-UY" sz="2800" dirty="0"/>
                    </a:p>
                  </a:txBody>
                  <a:tcPr/>
                </a:tc>
              </a:tr>
              <a:tr h="709478">
                <a:tc>
                  <a:txBody>
                    <a:bodyPr/>
                    <a:lstStyle/>
                    <a:p>
                      <a:r>
                        <a:rPr lang="es-UY" sz="2800" dirty="0" smtClean="0"/>
                        <a:t>Productores Ganaderos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1205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200.702    UG</a:t>
                      </a:r>
                      <a:endParaRPr lang="es-UY" sz="2800" dirty="0"/>
                    </a:p>
                  </a:txBody>
                  <a:tcPr/>
                </a:tc>
              </a:tr>
              <a:tr h="947771">
                <a:tc>
                  <a:txBody>
                    <a:bodyPr/>
                    <a:lstStyle/>
                    <a:p>
                      <a:r>
                        <a:rPr lang="es-UY" sz="2800" dirty="0" smtClean="0"/>
                        <a:t>Apicultores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327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60.789  Colmenas</a:t>
                      </a:r>
                      <a:endParaRPr lang="es-UY" sz="2800" dirty="0"/>
                    </a:p>
                  </a:txBody>
                  <a:tcPr/>
                </a:tc>
              </a:tr>
              <a:tr h="709478">
                <a:tc>
                  <a:txBody>
                    <a:bodyPr/>
                    <a:lstStyle/>
                    <a:p>
                      <a:r>
                        <a:rPr lang="es-UY" sz="2800" dirty="0" smtClean="0"/>
                        <a:t>Recolectores de hongos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172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37,5     Toneladas</a:t>
                      </a:r>
                      <a:endParaRPr lang="es-UY" sz="2800" dirty="0"/>
                    </a:p>
                  </a:txBody>
                  <a:tcPr/>
                </a:tc>
              </a:tr>
              <a:tr h="709478">
                <a:tc>
                  <a:txBody>
                    <a:bodyPr/>
                    <a:lstStyle/>
                    <a:p>
                      <a:r>
                        <a:rPr lang="es-UY" sz="2800" dirty="0" smtClean="0"/>
                        <a:t>Producción de resina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1</a:t>
                      </a:r>
                      <a:endParaRPr lang="es-U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800" dirty="0" smtClean="0"/>
                        <a:t>249      Toneladas</a:t>
                      </a:r>
                      <a:endParaRPr lang="es-UY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74782" y="6488668"/>
            <a:ext cx="115292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UY" dirty="0" smtClean="0">
                <a:solidFill>
                  <a:schemeClr val="accent1">
                    <a:lumMod val="75000"/>
                  </a:schemeClr>
                </a:solidFill>
              </a:rPr>
              <a:t>valores obtenidos de empresas que representan el 75% de la superficie efectiva total plantada con bosques industriales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80026" y="1604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QUÉ PRODUCTOS </a:t>
            </a:r>
            <a:b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 MADEREROS</a:t>
            </a:r>
            <a:endParaRPr lang="es-UY" sz="49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009" y="2015836"/>
            <a:ext cx="10515600" cy="25353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UY" dirty="0" smtClean="0"/>
          </a:p>
          <a:p>
            <a:pPr>
              <a:lnSpc>
                <a:spcPct val="150000"/>
              </a:lnSpc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UY" sz="3600" dirty="0" smtClean="0"/>
              <a:t>Potencial de mejora en el negocio a través de incorporación de la certificación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59244" y="5137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 QUÉ PRODUCTOS </a:t>
            </a:r>
            <a:b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s-UY" sz="49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 MADEREROS</a:t>
            </a:r>
            <a:endParaRPr lang="es-UY" sz="49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252" y="4296167"/>
            <a:ext cx="1570366" cy="205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3834245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PEFC</a:t>
            </a:r>
            <a:r>
              <a:rPr lang="en-U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 </a:t>
            </a:r>
            <a:b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sz="2800" b="1" dirty="0" smtClean="0"/>
              <a:t>rogramme for the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sz="2800" b="1" dirty="0" smtClean="0"/>
              <a:t>ndorsement of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</a:t>
            </a:r>
            <a:r>
              <a:rPr lang="en-US" sz="2800" b="1" dirty="0" smtClean="0"/>
              <a:t>orest </a:t>
            </a: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US" sz="2800" b="1" dirty="0" smtClean="0"/>
              <a:t>ertification</a:t>
            </a:r>
            <a:br>
              <a:rPr lang="en-US" sz="2800" b="1" dirty="0" smtClean="0"/>
            </a:b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/>
            </a:r>
            <a:b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n-US" sz="4000" b="1" dirty="0" err="1" smtClean="0"/>
              <a:t>Programa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Reconocimiento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Certificaci</a:t>
            </a:r>
            <a:r>
              <a:rPr lang="es-UY" sz="4000" b="1" dirty="0" err="1" smtClean="0"/>
              <a:t>ón</a:t>
            </a:r>
            <a:r>
              <a:rPr lang="es-UY" sz="4000" b="1" dirty="0" smtClean="0"/>
              <a:t> Forestal</a:t>
            </a:r>
            <a:r>
              <a:rPr lang="en-US" b="1" dirty="0" smtClean="0"/>
              <a:t> 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19" y="3834245"/>
            <a:ext cx="2069382" cy="270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72" y="1846891"/>
            <a:ext cx="11351143" cy="51599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mecanismo </a:t>
            </a: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garantía </a:t>
            </a:r>
            <a:r>
              <a:rPr lang="es-ES" dirty="0"/>
              <a:t>a los compradores de madera y productos </a:t>
            </a:r>
            <a:r>
              <a:rPr lang="es-ES" dirty="0" smtClean="0"/>
              <a:t>derivados </a:t>
            </a:r>
          </a:p>
          <a:p>
            <a:pPr>
              <a:lnSpc>
                <a:spcPct val="150000"/>
              </a:lnSpc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promueve el Manejo Forestal Sustentable </a:t>
            </a:r>
            <a:r>
              <a:rPr lang="es-ES" dirty="0"/>
              <a:t>de los </a:t>
            </a:r>
            <a:r>
              <a:rPr lang="es-ES" dirty="0" smtClean="0"/>
              <a:t>Bosques</a:t>
            </a:r>
          </a:p>
          <a:p>
            <a:pPr>
              <a:lnSpc>
                <a:spcPct val="150000"/>
              </a:lnSpc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establece </a:t>
            </a:r>
            <a:r>
              <a:rPr lang="es-ES" dirty="0"/>
              <a:t>los </a:t>
            </a: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contenidos</a:t>
            </a:r>
            <a:r>
              <a: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/>
              <a:t>y precisa las </a:t>
            </a: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condiciones</a:t>
            </a:r>
            <a:r>
              <a:rPr lang="es-E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/>
              <a:t>en las que las empresas certificadas pueden usar el logo de la mencionada </a:t>
            </a:r>
            <a:r>
              <a:rPr lang="es-ES" dirty="0" smtClean="0"/>
              <a:t>certificación </a:t>
            </a:r>
          </a:p>
          <a:p>
            <a:pPr>
              <a:lnSpc>
                <a:spcPct val="150000"/>
              </a:lnSpc>
              <a:buClr>
                <a:srgbClr val="6FB634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promueve </a:t>
            </a:r>
            <a:r>
              <a:rPr lang="es-E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estándares nacionales e internacionales</a:t>
            </a:r>
            <a:r>
              <a:rPr lang="es-ES" dirty="0"/>
              <a:t>, convalidándolos con otras iniciativas de certificación nacional e </a:t>
            </a:r>
            <a:r>
              <a:rPr lang="es-ES" dirty="0" smtClean="0"/>
              <a:t>internacional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32" y="144688"/>
            <a:ext cx="7242305" cy="155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414" y="388088"/>
            <a:ext cx="7394944" cy="1855382"/>
          </a:xfrm>
        </p:spPr>
        <p:txBody>
          <a:bodyPr>
            <a:noAutofit/>
          </a:bodyPr>
          <a:lstStyle/>
          <a:p>
            <a:r>
              <a:rPr lang="es-UY" sz="6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PEFC Uruguay</a:t>
            </a:r>
            <a:endParaRPr lang="en-US" sz="60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568" y="2538006"/>
            <a:ext cx="9459432" cy="34428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chemeClr val="accent6"/>
              </a:buClr>
              <a:buNone/>
            </a:pPr>
            <a:r>
              <a:rPr lang="es-ES" sz="3600" dirty="0"/>
              <a:t>El Esquema de Certificación Forestal Uruguayo describe los requisitos para la certificación forestal y la trazabilidad de las industrias relacionadas operando en territorio uruguayo</a:t>
            </a:r>
            <a:r>
              <a:rPr lang="es-ES" dirty="0"/>
              <a:t>. </a:t>
            </a:r>
            <a:endParaRPr lang="es-E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851" y="308434"/>
            <a:ext cx="1703494" cy="222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565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Britannic Bold</vt:lpstr>
      <vt:lpstr>Calibri</vt:lpstr>
      <vt:lpstr>Calibri Light</vt:lpstr>
      <vt:lpstr>Open Sans</vt:lpstr>
      <vt:lpstr>Wingdings</vt:lpstr>
      <vt:lpstr>Office Theme</vt:lpstr>
      <vt:lpstr>  CERTIFICACIÓN :  garantía de trazabilidad y sustentabilidad  </vt:lpstr>
      <vt:lpstr>OBJETIVO PRINCIPAL DEL TALLER</vt:lpstr>
      <vt:lpstr>OBJETIVOS ESPECIFICOS</vt:lpstr>
      <vt:lpstr>POR QUÉ PRODUCTOS  NO MADEREROS</vt:lpstr>
      <vt:lpstr>PowerPoint Presentation</vt:lpstr>
      <vt:lpstr>PowerPoint Presentation</vt:lpstr>
      <vt:lpstr>PEFC   Programme for the Endorsement of Forest Certification  Programa de Reconocimiento de Certificación Forestal </vt:lpstr>
      <vt:lpstr>PowerPoint Presentation</vt:lpstr>
      <vt:lpstr>PEFC Uruguay</vt:lpstr>
      <vt:lpstr>Qué certificar</vt:lpstr>
      <vt:lpstr>PowerPoint Presentation</vt:lpstr>
      <vt:lpstr>PowerPoint Presentation</vt:lpstr>
      <vt:lpstr>Por qué certificar</vt:lpstr>
      <vt:lpstr>Por qué certificar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Certificación : garantía de trazabilidad y sustentabilidad</dc:title>
  <dc:creator>Gabriela Malvárez</dc:creator>
  <cp:lastModifiedBy>Gabriela Malvarez</cp:lastModifiedBy>
  <cp:revision>28</cp:revision>
  <dcterms:created xsi:type="dcterms:W3CDTF">2016-06-29T09:55:46Z</dcterms:created>
  <dcterms:modified xsi:type="dcterms:W3CDTF">2016-06-29T19:21:39Z</dcterms:modified>
</cp:coreProperties>
</file>